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6"/>
  </p:notesMasterIdLst>
  <p:handoutMasterIdLst>
    <p:handoutMasterId r:id="rId17"/>
  </p:handoutMasterIdLst>
  <p:sldIdLst>
    <p:sldId id="595" r:id="rId2"/>
    <p:sldId id="600" r:id="rId3"/>
    <p:sldId id="601" r:id="rId4"/>
    <p:sldId id="602" r:id="rId5"/>
    <p:sldId id="615" r:id="rId6"/>
    <p:sldId id="610" r:id="rId7"/>
    <p:sldId id="604" r:id="rId8"/>
    <p:sldId id="608" r:id="rId9"/>
    <p:sldId id="609" r:id="rId10"/>
    <p:sldId id="614" r:id="rId11"/>
    <p:sldId id="611" r:id="rId12"/>
    <p:sldId id="612" r:id="rId13"/>
    <p:sldId id="607" r:id="rId14"/>
    <p:sldId id="616" r:id="rId15"/>
  </p:sldIdLst>
  <p:sldSz cx="9144000" cy="6858000" type="screen4x3"/>
  <p:notesSz cx="7302500" cy="9586913"/>
  <p:custDataLst>
    <p:tags r:id="rId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68869" autoAdjust="0"/>
  </p:normalViewPr>
  <p:slideViewPr>
    <p:cSldViewPr snapToObjects="1">
      <p:cViewPr varScale="1">
        <p:scale>
          <a:sx n="68" d="100"/>
          <a:sy n="68" d="100"/>
        </p:scale>
        <p:origin x="212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algorithm as it is</a:t>
            </a:r>
            <a:r>
              <a:rPr lang="en-US" baseline="0" dirty="0" smtClean="0"/>
              <a:t> in the literature, but we simply look at what it does -&gt; next slide</a:t>
            </a:r>
            <a:endParaRPr lang="en-US" dirty="0" smtClean="0"/>
          </a:p>
          <a:p>
            <a:endParaRPr lang="en-US" dirty="0" smtClean="0"/>
          </a:p>
          <a:p>
            <a:r>
              <a:rPr lang="en-US" dirty="0" smtClean="0"/>
              <a:t>DON</a:t>
            </a:r>
            <a:r>
              <a:rPr lang="mr-IN" dirty="0" smtClean="0"/>
              <a:t>’</a:t>
            </a:r>
            <a:r>
              <a:rPr lang="en-US" dirty="0" smtClean="0"/>
              <a:t>T SPEND MUCH TIME HERE</a:t>
            </a:r>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part: Most important part.</a:t>
            </a:r>
            <a:r>
              <a:rPr lang="en-US" baseline="0" dirty="0" smtClean="0"/>
              <a:t> Executed ~1000 loop iterations. 1.) compute affinities 2.) compute gradients &amp; update</a:t>
            </a:r>
          </a:p>
          <a:p>
            <a:r>
              <a:rPr lang="en-US" dirty="0" smtClean="0"/>
              <a:t>Most expensive part of the algorithm (call the most).</a:t>
            </a:r>
          </a:p>
          <a:p>
            <a:endParaRPr lang="en-US" dirty="0" smtClean="0"/>
          </a:p>
          <a:p>
            <a:r>
              <a:rPr lang="en-US" dirty="0" smtClean="0"/>
              <a:t>The</a:t>
            </a:r>
            <a:r>
              <a:rPr lang="en-US" baseline="0" dirty="0" smtClean="0"/>
              <a:t> </a:t>
            </a:r>
            <a:r>
              <a:rPr lang="en-US" baseline="0" dirty="0" smtClean="0"/>
              <a:t>first </a:t>
            </a:r>
            <a:r>
              <a:rPr lang="en-US" baseline="0" dirty="0" smtClean="0"/>
              <a:t>step </a:t>
            </a:r>
            <a:r>
              <a:rPr lang="en-US" baseline="0" dirty="0" smtClean="0"/>
              <a:t>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r>
              <a:rPr lang="en-US" baseline="0" dirty="0" smtClean="0"/>
              <a:t>.</a:t>
            </a:r>
          </a:p>
          <a:p>
            <a:endParaRPr lang="en-US" baseline="0" dirty="0" smtClean="0"/>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r>
              <a:rPr lang="en-US" baseline="0" dirty="0" smtClean="0"/>
              <a:t>).</a:t>
            </a:r>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a:t>
            </a:r>
            <a:r>
              <a:rPr lang="en-US" baseline="0" dirty="0" smtClean="0"/>
              <a:t>computation </a:t>
            </a:r>
            <a:r>
              <a:rPr lang="en-US" baseline="0" dirty="0" smtClean="0"/>
              <a:t>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don’t know why this is so </a:t>
            </a:r>
            <a:r>
              <a:rPr lang="en-US" baseline="0" dirty="0" smtClean="0"/>
              <a:t>bad.</a:t>
            </a:r>
          </a:p>
          <a:p>
            <a:r>
              <a:rPr lang="en-US" baseline="0" dirty="0" smtClean="0"/>
              <a:t>3-4 x speedup, which is also reflected by the fact that the low dimensional affinities (the most expensive part) had a speedup of 4-5x.</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and 2 </a:t>
            </a:r>
            <a:r>
              <a:rPr lang="en-US" dirty="0" smtClean="0"/>
              <a:t>are </a:t>
            </a:r>
            <a:r>
              <a:rPr lang="en-US" dirty="0" smtClean="0"/>
              <a:t>now similarly expensive</a:t>
            </a:r>
            <a:r>
              <a:rPr lang="en-US" baseline="0" dirty="0" smtClean="0"/>
              <a:t> (before Part 1 was 5x Part 2</a:t>
            </a:r>
            <a:r>
              <a:rPr lang="en-US" baseline="0" dirty="0" smtClean="0"/>
              <a:t>)</a:t>
            </a:r>
          </a:p>
          <a:p>
            <a:r>
              <a:rPr lang="en-US" baseline="0" dirty="0" smtClean="0"/>
              <a:t>Part 3 is still the bottleneck, but significantly reduced.</a:t>
            </a:r>
          </a:p>
          <a:p>
            <a:endParaRPr lang="en-US" baseline="0" dirty="0" smtClean="0"/>
          </a:p>
          <a:p>
            <a:r>
              <a:rPr lang="en-US" baseline="0" dirty="0" smtClean="0"/>
              <a:t>Why we can’t do better? Part 3 is bottleneck and Part 3 </a:t>
            </a:r>
            <a:r>
              <a:rPr lang="en-US" baseline="0" smtClean="0"/>
              <a:t>is memory bound.</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359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digits </a:t>
            </a:r>
            <a:r>
              <a:rPr lang="en-US" baseline="0" dirty="0" smtClean="0"/>
              <a:t>(0 </a:t>
            </a:r>
            <a:r>
              <a:rPr lang="en-US" baseline="0" dirty="0" smtClean="0"/>
              <a:t>-9)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of data sets in machine learning.</a:t>
            </a:r>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Describe</a:t>
            </a:r>
            <a:r>
              <a:rPr lang="en-US" baseline="0" dirty="0" smtClean="0"/>
              <a:t> that it takes high dimensional X, and outputs low dimensional Y.</a:t>
            </a:r>
            <a:endParaRPr lang="en-US" dirty="0" smtClean="0"/>
          </a:p>
          <a:p>
            <a:r>
              <a:rPr lang="en-US" dirty="0" smtClean="0"/>
              <a:t>Roughly describe parts</a:t>
            </a:r>
            <a:r>
              <a:rPr lang="en-US" dirty="0" smtClean="0"/>
              <a:t>.</a:t>
            </a:r>
          </a:p>
          <a:p>
            <a:endParaRPr lang="en-US" dirty="0" smtClean="0"/>
          </a:p>
          <a:p>
            <a:r>
              <a:rPr lang="en-US" dirty="0" smtClean="0"/>
              <a:t>Those 3 parts are also,</a:t>
            </a:r>
            <a:r>
              <a:rPr lang="en-US" baseline="0" dirty="0" smtClean="0"/>
              <a:t> how we divided the optimization.</a:t>
            </a:r>
            <a:endParaRPr lang="en-US" dirty="0" smtClean="0"/>
          </a:p>
          <a:p>
            <a:endParaRPr lang="en-US" dirty="0" smtClean="0"/>
          </a:p>
          <a:p>
            <a:r>
              <a:rPr lang="en-US" dirty="0" smtClean="0"/>
              <a:t>We use float</a:t>
            </a:r>
            <a:r>
              <a:rPr lang="en-US" dirty="0" smtClean="0"/>
              <a:t>.</a:t>
            </a:r>
          </a:p>
          <a:p>
            <a:endParaRPr lang="en-US" dirty="0" smtClean="0"/>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Euclidian </a:t>
            </a:r>
            <a:r>
              <a:rPr lang="en-US" dirty="0" smtClean="0"/>
              <a:t>Distance </a:t>
            </a:r>
            <a:r>
              <a:rPr lang="mr-IN" dirty="0" smtClean="0"/>
              <a:t>–</a:t>
            </a:r>
            <a:r>
              <a:rPr lang="en-US" dirty="0" smtClean="0"/>
              <a:t> Part 1</a:t>
            </a:r>
          </a:p>
          <a:p>
            <a:r>
              <a:rPr lang="en-US" dirty="0" smtClean="0"/>
              <a:t>Symmetrize</a:t>
            </a:r>
            <a:r>
              <a:rPr lang="en-US" baseline="0" dirty="0" smtClean="0"/>
              <a:t> affinities </a:t>
            </a:r>
            <a:r>
              <a:rPr lang="en-US" baseline="0" dirty="0" smtClean="0"/>
              <a:t>+ affinity </a:t>
            </a:r>
            <a:r>
              <a:rPr lang="mr-IN" baseline="0" dirty="0" smtClean="0"/>
              <a:t>–</a:t>
            </a:r>
            <a:r>
              <a:rPr lang="en-US" baseline="0" dirty="0" smtClean="0"/>
              <a:t> Part 2</a:t>
            </a:r>
            <a:endParaRPr lang="en-US" dirty="0" smtClean="0"/>
          </a:p>
          <a:p>
            <a:r>
              <a:rPr lang="en-US" dirty="0" smtClean="0"/>
              <a:t>Gradient + Low dimensional affinities </a:t>
            </a:r>
            <a:r>
              <a:rPr lang="mr-IN" dirty="0" smtClean="0"/>
              <a:t>–</a:t>
            </a:r>
            <a:r>
              <a:rPr lang="en-US" dirty="0" smtClean="0"/>
              <a:t> Part 3</a:t>
            </a:r>
          </a:p>
          <a:p>
            <a:endParaRPr lang="en-US" dirty="0" smtClean="0"/>
          </a:p>
          <a:p>
            <a:r>
              <a:rPr lang="en-US" dirty="0" smtClean="0"/>
              <a:t>Part 1 is the only</a:t>
            </a:r>
            <a:r>
              <a:rPr lang="en-US" baseline="0" dirty="0" smtClean="0"/>
              <a:t> part that depends on the input dimensionality D.</a:t>
            </a:r>
            <a:endParaRPr lang="en-US" dirty="0" smtClean="0"/>
          </a:p>
          <a:p>
            <a:r>
              <a:rPr lang="en-US" dirty="0" smtClean="0"/>
              <a:t>So part 3</a:t>
            </a:r>
            <a:r>
              <a:rPr lang="en-US" baseline="0" dirty="0" smtClean="0"/>
              <a:t> most </a:t>
            </a:r>
            <a:r>
              <a:rPr lang="en-US" baseline="0" dirty="0" smtClean="0"/>
              <a:t>important and </a:t>
            </a:r>
            <a:r>
              <a:rPr lang="en-US" baseline="0" dirty="0" smtClean="0"/>
              <a:t>Part 1 for very large 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6809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performance</a:t>
            </a:r>
            <a:r>
              <a:rPr lang="en-US" baseline="0" dirty="0" smtClean="0"/>
              <a:t> and runtime values that we are going to give in this presentation, we used Euler III.</a:t>
            </a:r>
            <a:endParaRPr lang="en-US" dirty="0" smtClean="0"/>
          </a:p>
          <a:p>
            <a:r>
              <a:rPr lang="en-US" dirty="0" smtClean="0"/>
              <a:t>We </a:t>
            </a:r>
            <a:r>
              <a:rPr lang="en-US" dirty="0" smtClean="0"/>
              <a:t>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smtClean="0"/>
              <a:t>available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OI</a:t>
            </a:r>
            <a:r>
              <a:rPr lang="en-US" baseline="0" dirty="0" smtClean="0"/>
              <a:t>: Depending on N/D either O(D) or O(1)</a:t>
            </a:r>
            <a:endParaRPr lang="en-US" dirty="0" smtClean="0"/>
          </a:p>
          <a:p>
            <a:endParaRPr lang="en-US" dirty="0" smtClean="0"/>
          </a:p>
          <a:p>
            <a:r>
              <a:rPr lang="en-US" dirty="0" smtClean="0"/>
              <a:t>Approach: Unrolling</a:t>
            </a:r>
            <a:r>
              <a:rPr lang="en-US" baseline="0" dirty="0" smtClean="0"/>
              <a:t> + Scalar </a:t>
            </a:r>
            <a:r>
              <a:rPr lang="en-US" baseline="0" dirty="0" err="1" smtClean="0"/>
              <a:t>Repalcement</a:t>
            </a:r>
            <a:r>
              <a:rPr lang="en-US" baseline="0" dirty="0" smtClean="0"/>
              <a:t> + Strength </a:t>
            </a:r>
            <a:r>
              <a:rPr lang="en-US" baseline="0" dirty="0" err="1" smtClean="0"/>
              <a:t>Rediction</a:t>
            </a:r>
            <a:r>
              <a:rPr lang="en-US" baseline="0" dirty="0" smtClean="0"/>
              <a:t> + Accumulators -&gt; Best Scalar</a:t>
            </a:r>
          </a:p>
          <a:p>
            <a:r>
              <a:rPr lang="en-US" baseline="0" dirty="0" err="1" smtClean="0"/>
              <a:t>Intrinsics</a:t>
            </a:r>
            <a:r>
              <a:rPr lang="en-US" baseline="0" dirty="0" smtClean="0"/>
              <a:t> -&gt; Naïve AVX</a:t>
            </a:r>
          </a:p>
          <a:p>
            <a:endParaRPr lang="en-US" baseline="0" dirty="0" smtClean="0"/>
          </a:p>
          <a:p>
            <a:r>
              <a:rPr lang="en-US" baseline="0" dirty="0" smtClean="0"/>
              <a:t>Blocking + better AVX handling -&gt; Blocking AVX.</a:t>
            </a:r>
          </a:p>
          <a:p>
            <a:endParaRPr lang="en-US" dirty="0" smtClean="0"/>
          </a:p>
          <a:p>
            <a:r>
              <a:rPr lang="en-US" dirty="0" smtClean="0"/>
              <a:t>Depending on D we can also get to ~20 FLOP, but 15-16 is the usual </a:t>
            </a:r>
            <a:r>
              <a:rPr lang="en-US" dirty="0" smtClean="0"/>
              <a:t>case</a:t>
            </a:r>
            <a:r>
              <a:rPr lang="en-US" baseline="0" dirty="0" smtClean="0"/>
              <a:t>. 24 is best possible based on inner loop. So the maximum is likely around 20.</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disabled the slide</a:t>
            </a:r>
          </a:p>
          <a:p>
            <a:r>
              <a:rPr lang="en-US" baseline="0" dirty="0" smtClean="0"/>
              <a:t>It is not too important and only takes time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Euclidian distances in Part 1.</a:t>
            </a:r>
            <a:endParaRPr lang="en-US" dirty="0" smtClean="0"/>
          </a:p>
          <a:p>
            <a:endParaRPr lang="en-US" dirty="0" smtClean="0"/>
          </a:p>
          <a:p>
            <a:r>
              <a:rPr lang="en-US" dirty="0" smtClean="0"/>
              <a:t>We</a:t>
            </a:r>
            <a:r>
              <a:rPr lang="en-US" baseline="0" dirty="0" smtClean="0"/>
              <a:t> access data in 8x8 </a:t>
            </a:r>
            <a:r>
              <a:rPr lang="en-US" baseline="0" dirty="0" smtClean="0"/>
              <a:t>blocks (8x8 X vectors)</a:t>
            </a:r>
            <a:endParaRPr lang="en-US" baseline="0" dirty="0" smtClean="0"/>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a:t>
            </a:r>
            <a:r>
              <a:rPr lang="en-US" baseline="0" dirty="0" smtClean="0"/>
              <a:t>FMAs</a:t>
            </a:r>
          </a:p>
          <a:p>
            <a:endParaRPr lang="en-US" baseline="0" dirty="0" smtClean="0"/>
          </a:p>
          <a:p>
            <a:r>
              <a:rPr lang="en-US" baseline="0" dirty="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2 Steps:</a:t>
            </a:r>
            <a:r>
              <a:rPr lang="en-US" sz="2000" b="0" strike="noStrike" spc="-1" baseline="0" dirty="0" smtClean="0">
                <a:solidFill>
                  <a:srgbClr val="000000"/>
                </a:solidFill>
                <a:uFill>
                  <a:solidFill>
                    <a:srgbClr val="FFFFFF"/>
                  </a:solidFill>
                </a:uFill>
                <a:latin typeface="Arial"/>
              </a:rPr>
              <a:t> Compute affinities = Binary Search part (no improvement despite big effort, but only 0.5% of runtime);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affinities</a:t>
            </a: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a:t>
            </a:r>
            <a:r>
              <a:rPr lang="en-US" sz="2000" b="0" strike="noStrike" spc="-1" baseline="0" dirty="0" smtClean="0">
                <a:solidFill>
                  <a:srgbClr val="000000"/>
                </a:solidFill>
                <a:uFill>
                  <a:solidFill>
                    <a:srgbClr val="FFFFFF"/>
                  </a:solidFill>
                </a:uFill>
                <a:latin typeface="Arial"/>
              </a:rPr>
              <a:t> want to </a:t>
            </a:r>
            <a:r>
              <a:rPr lang="en-US" sz="2000" b="0" strike="noStrike" spc="-1" baseline="0" dirty="0" err="1" smtClean="0">
                <a:solidFill>
                  <a:srgbClr val="000000"/>
                </a:solidFill>
                <a:uFill>
                  <a:solidFill>
                    <a:srgbClr val="FFFFFF"/>
                  </a:solidFill>
                </a:uFill>
                <a:latin typeface="Arial"/>
              </a:rPr>
              <a:t>symmetrice</a:t>
            </a:r>
            <a:r>
              <a:rPr lang="en-US" sz="2000" b="0" strike="noStrike" spc="-1" baseline="0" dirty="0" smtClean="0">
                <a:solidFill>
                  <a:srgbClr val="000000"/>
                </a:solidFill>
                <a:uFill>
                  <a:solidFill>
                    <a:srgbClr val="FFFFFF"/>
                  </a:solidFill>
                </a:uFill>
                <a:latin typeface="Arial"/>
              </a:rPr>
              <a:t> the matrix of high dimensional affinities </a:t>
            </a:r>
            <a:r>
              <a:rPr lang="en-US" sz="2000" b="0" strike="noStrike" spc="-1" baseline="0" dirty="0" err="1" smtClean="0">
                <a:solidFill>
                  <a:srgbClr val="000000"/>
                </a:solidFill>
                <a:uFill>
                  <a:solidFill>
                    <a:srgbClr val="FFFFFF"/>
                  </a:solidFill>
                </a:uFill>
                <a:latin typeface="Arial"/>
              </a:rPr>
              <a:t>p_ij</a:t>
            </a:r>
            <a:r>
              <a:rPr lang="en-US" sz="2000" b="0" strike="noStrike" spc="-1" baseline="0" dirty="0" smtClean="0">
                <a:solidFill>
                  <a:srgbClr val="000000"/>
                </a:solidFill>
                <a:uFill>
                  <a:solidFill>
                    <a:srgbClr val="FFFFFF"/>
                  </a:solidFill>
                </a:uFill>
                <a:latin typeface="Arial"/>
              </a:rPr>
              <a:t>. We basically add the transpose of the matrix and divide by 2.</a:t>
            </a:r>
            <a:endParaRPr lang="en-US" sz="2000" b="0" strike="noStrike" spc="-1" dirty="0" smtClean="0">
              <a:solidFill>
                <a:srgbClr val="000000"/>
              </a:solidFill>
              <a:uFill>
                <a:solidFill>
                  <a:srgbClr val="FFFFFF"/>
                </a:solidFill>
              </a:uFill>
              <a:latin typeface="Arial"/>
            </a:endParaRPr>
          </a:p>
          <a:p>
            <a:endParaRPr lang="en-US" sz="2000" b="0" strike="noStrike" spc="-1"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smtClean="0">
                <a:solidFill>
                  <a:srgbClr val="000000"/>
                </a:solidFill>
                <a:uFill>
                  <a:solidFill>
                    <a:srgbClr val="FFFFFF"/>
                  </a:solidFill>
                </a:uFill>
                <a:latin typeface="Arial"/>
              </a:rPr>
              <a:t>fmas</a:t>
            </a:r>
            <a:r>
              <a:rPr lang="en-US" sz="2000" b="0" strike="noStrike" spc="-1" dirty="0" smtClean="0">
                <a:solidFill>
                  <a:srgbClr val="000000"/>
                </a:solidFill>
                <a:uFill>
                  <a:solidFill>
                    <a:srgbClr val="FFFFFF"/>
                  </a:solidFill>
                </a:uFill>
                <a:latin typeface="Arial"/>
              </a:rPr>
              <a:t> </a:t>
            </a:r>
            <a:r>
              <a:rPr lang="en-US" sz="2000" b="0" strike="noStrike" spc="-1" dirty="0">
                <a:solidFill>
                  <a:srgbClr val="000000"/>
                </a:solidFill>
                <a:uFill>
                  <a:solidFill>
                    <a:srgbClr val="FFFFFF"/>
                  </a:solidFill>
                </a:uFill>
                <a:latin typeface="Arial"/>
              </a:rPr>
              <a:t>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4.png"/><Relationship Id="rId6"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dirty="0">
                <a:solidFill>
                  <a:srgbClr val="000000"/>
                </a:solidFill>
                <a:uFill>
                  <a:solidFill>
                    <a:srgbClr val="FFFFFF"/>
                  </a:solidFill>
                </a:uFill>
                <a:latin typeface="Calibri"/>
                <a:ea typeface="DejaVu Sans"/>
              </a:rPr>
              <a:t>Part </a:t>
            </a:r>
            <a:r>
              <a:rPr lang="en-US" sz="3600" b="1" strike="noStrike" spc="-1" dirty="0" smtClean="0">
                <a:solidFill>
                  <a:srgbClr val="000000"/>
                </a:solidFill>
                <a:uFill>
                  <a:solidFill>
                    <a:srgbClr val="FFFFFF"/>
                  </a:solidFill>
                </a:uFill>
                <a:latin typeface="Calibri"/>
                <a:ea typeface="DejaVu Sans"/>
              </a:rPr>
              <a:t>2: </a:t>
            </a:r>
            <a:r>
              <a:rPr lang="en-US" sz="3600" b="1" strike="noStrike" spc="-1" dirty="0">
                <a:solidFill>
                  <a:srgbClr val="000000"/>
                </a:solidFill>
                <a:uFill>
                  <a:solidFill>
                    <a:srgbClr val="FFFFFF"/>
                  </a:solidFill>
                </a:uFill>
                <a:latin typeface="Calibri"/>
                <a:ea typeface="DejaVu Sans"/>
              </a:rPr>
              <a:t>Symmetrize affinities</a:t>
            </a:r>
            <a:endParaRPr lang="en-US" sz="1800" b="0" strike="noStrike" spc="-1" dirty="0">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2" name="TextBox 1"/>
              <p:cNvSpPr txBox="1"/>
              <p:nvPr/>
            </p:nvSpPr>
            <p:spPr bwMode="auto">
              <a:xfrm>
                <a:off x="363960" y="1060520"/>
                <a:ext cx="8404560" cy="1465786"/>
              </a:xfrm>
              <a:prstGeom prst="rect">
                <a:avLst/>
              </a:prstGeom>
              <a:noFill/>
              <a:ln w="6350">
                <a:noFill/>
              </a:ln>
              <a:effectLst/>
            </p:spPr>
            <p:txBody>
              <a:bodyPr wrap="square" rtlCol="0">
                <a:spAutoFit/>
              </a:bodyPr>
              <a:lstStyle/>
              <a:p>
                <a:r>
                  <a:rPr lang="en-US" sz="2000" dirty="0" smtClean="0">
                    <a:latin typeface="+mn-lt"/>
                  </a:rPr>
                  <a:t>For the Affinity calculation: no improvement</a:t>
                </a:r>
              </a:p>
              <a:p>
                <a:r>
                  <a:rPr lang="en-US" sz="2000" dirty="0" smtClean="0">
                    <a:latin typeface="+mn-lt"/>
                  </a:rPr>
                  <a:t>Symmetrize affinities:</a:t>
                </a:r>
              </a:p>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a:t>
                </a:r>
                <a:r>
                  <a:rPr lang="en-US" sz="2000" dirty="0" smtClean="0">
                    <a:latin typeface="+mn-lt"/>
                  </a:rPr>
                  <a:t>1000</a:t>
                </a:r>
                <a:endParaRPr lang="en-US" sz="2000" dirty="0">
                  <a:latin typeface="+mn-lt"/>
                </a:endParaRPr>
              </a:p>
              <a:p>
                <a:r>
                  <a:rPr lang="en-US" sz="2000" dirty="0">
                    <a:latin typeface="+mn-lt"/>
                  </a:rPr>
                  <a:t>Computation is memory bound for larger N</a:t>
                </a:r>
                <a:r>
                  <a:rPr lang="en-US" sz="2000" dirty="0" smtClean="0">
                    <a:latin typeface="+mn-lt"/>
                  </a:rPr>
                  <a:t>: </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endParaRPr lang="en-US" sz="2000" dirty="0" smtClean="0">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363960" y="1060520"/>
                <a:ext cx="8404560" cy="1465786"/>
              </a:xfrm>
              <a:prstGeom prst="rect">
                <a:avLst/>
              </a:prstGeom>
              <a:blipFill rotWithShape="0">
                <a:blip r:embed="rId3"/>
                <a:stretch>
                  <a:fillRect l="-798" t="-2500" b="-4167"/>
                </a:stretch>
              </a:blipFill>
              <a:ln w="6350">
                <a:noFill/>
              </a:ln>
              <a:effectLst/>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29" y="2526306"/>
            <a:ext cx="7419391" cy="4125099"/>
          </a:xfrm>
          <a:prstGeom prst="rect">
            <a:avLst/>
          </a:prstGeom>
        </p:spPr>
      </p:pic>
      <mc:AlternateContent xmlns:mc="http://schemas.openxmlformats.org/markup-compatibility/2006">
        <mc:Choice xmlns:a14="http://schemas.microsoft.com/office/drawing/2010/main" Requires="a14">
          <p:sp>
            <p:nvSpPr>
              <p:cNvPr id="7" name="TextBox 6"/>
              <p:cNvSpPr txBox="1"/>
              <p:nvPr/>
            </p:nvSpPr>
            <p:spPr bwMode="auto">
              <a:xfrm>
                <a:off x="6499148" y="312016"/>
                <a:ext cx="1783372" cy="56592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𝑝</m:t>
                          </m:r>
                        </m:e>
                        <m:sub>
                          <m:r>
                            <a:rPr lang="en-US" sz="2000" b="0" i="1" smtClean="0">
                              <a:latin typeface="Cambria Math" charset="0"/>
                            </a:rPr>
                            <m:t>𝑖𝑗</m:t>
                          </m:r>
                        </m:sub>
                      </m:sSub>
                      <m:r>
                        <a:rPr lang="en-US" sz="2000" b="0" i="1" smtClean="0">
                          <a:latin typeface="Cambria Math" charset="0"/>
                        </a:rPr>
                        <m:t>= </m:t>
                      </m:r>
                      <m:f>
                        <m:fPr>
                          <m:ctrlPr>
                            <a:rPr lang="mr-IN" sz="2000" b="0" i="1" dirty="0" smtClean="0">
                              <a:latin typeface="Cambria Math" charset="0"/>
                            </a:rPr>
                          </m:ctrlPr>
                        </m:fPr>
                        <m:num>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𝑖𝑗</m:t>
                              </m:r>
                            </m:sub>
                          </m:sSub>
                          <m:r>
                            <m:rPr>
                              <m:nor/>
                            </m:rPr>
                            <a:rPr lang="en-US" sz="2000" b="0" dirty="0"/>
                            <m:t> </m:t>
                          </m:r>
                          <m:r>
                            <a:rPr lang="en-US" sz="2000" b="0" i="1" dirty="0" smtClean="0">
                              <a:latin typeface="Cambria Math" charset="0"/>
                            </a:rPr>
                            <m:t>+ </m:t>
                          </m:r>
                          <m:sSub>
                            <m:sSubPr>
                              <m:ctrlPr>
                                <a:rPr lang="en-US" sz="2000" b="0" i="1">
                                  <a:latin typeface="Cambria Math" charset="0"/>
                                </a:rPr>
                              </m:ctrlPr>
                            </m:sSubPr>
                            <m:e>
                              <m:r>
                                <a:rPr lang="en-US" sz="2000" b="0" i="1">
                                  <a:latin typeface="Cambria Math" charset="0"/>
                                </a:rPr>
                                <m:t>𝑝</m:t>
                              </m:r>
                            </m:e>
                            <m:sub>
                              <m:r>
                                <a:rPr lang="en-US" sz="2000" b="0" i="1">
                                  <a:latin typeface="Cambria Math" charset="0"/>
                                </a:rPr>
                                <m:t>𝑗𝑖</m:t>
                              </m:r>
                            </m:sub>
                          </m:sSub>
                        </m:num>
                        <m:den>
                          <m:r>
                            <a:rPr lang="mr-IN" sz="2000" b="0" i="1" dirty="0" smtClean="0">
                              <a:latin typeface="Cambria Math" charset="0"/>
                            </a:rPr>
                            <m:t>2</m:t>
                          </m:r>
                        </m:den>
                      </m:f>
                    </m:oMath>
                  </m:oMathPara>
                </a14:m>
                <a:endParaRPr lang="en-US" sz="2000" b="0" dirty="0" smtClean="0">
                  <a:latin typeface="+mn-lt"/>
                </a:endParaRPr>
              </a:p>
            </p:txBody>
          </p:sp>
        </mc:Choice>
        <mc:Fallback>
          <p:sp>
            <p:nvSpPr>
              <p:cNvPr id="7" name="TextBox 6"/>
              <p:cNvSpPr txBox="1">
                <a:spLocks noRot="1" noChangeAspect="1" noMove="1" noResize="1" noEditPoints="1" noAdjustHandles="1" noChangeArrowheads="1" noChangeShapeType="1" noTextEdit="1"/>
              </p:cNvSpPr>
              <p:nvPr/>
            </p:nvSpPr>
            <p:spPr bwMode="auto">
              <a:xfrm>
                <a:off x="6499148" y="312016"/>
                <a:ext cx="1783372" cy="565924"/>
              </a:xfrm>
              <a:prstGeom prst="rect">
                <a:avLst/>
              </a:prstGeom>
              <a:blipFill rotWithShape="0">
                <a:blip r:embed="rId5"/>
                <a:stretch>
                  <a:fillRect/>
                </a:stretch>
              </a:blipFill>
              <a:ln w="6350">
                <a:noFill/>
              </a:ln>
              <a:effectLst/>
            </p:spPr>
            <p:txBody>
              <a:bodyPr/>
              <a:lstStyle/>
              <a:p>
                <a:r>
                  <a:rPr lang="en-US">
                    <a:noFill/>
                  </a:rPr>
                  <a:t> </a:t>
                </a:r>
              </a:p>
            </p:txBody>
          </p:sp>
        </mc:Fallback>
      </mc:AlternateContent>
      <p:sp>
        <p:nvSpPr>
          <p:cNvPr id="3" name="TextBox 2"/>
          <p:cNvSpPr txBox="1"/>
          <p:nvPr/>
        </p:nvSpPr>
        <p:spPr bwMode="auto">
          <a:xfrm>
            <a:off x="6324600" y="877940"/>
            <a:ext cx="2455800" cy="400110"/>
          </a:xfrm>
          <a:prstGeom prst="rect">
            <a:avLst/>
          </a:prstGeom>
          <a:noFill/>
          <a:ln w="6350">
            <a:noFill/>
          </a:ln>
          <a:effectLst/>
        </p:spPr>
        <p:txBody>
          <a:bodyPr wrap="square" rtlCol="0">
            <a:spAutoFit/>
          </a:bodyPr>
          <a:lstStyle/>
          <a:p>
            <a:r>
              <a:rPr lang="en-US" sz="2000" smtClean="0">
                <a:latin typeface="+mn-lt"/>
              </a:rPr>
              <a:t>+ normalize per row</a:t>
            </a:r>
            <a:endParaRPr lang="en-US" sz="2000" dirty="0" smtClean="0">
              <a:latin typeface="+mn-lt"/>
            </a:endParaRPr>
          </a:p>
        </p:txBody>
      </p:sp>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672718" cy="57400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sSub>
                            <m:sSubPr>
                              <m:ctrlPr>
                                <a:rPr lang="en-US" sz="1800" b="0" i="1">
                                  <a:latin typeface="Cambria Math" charset="0"/>
                                </a:rPr>
                              </m:ctrlPr>
                            </m:sSubPr>
                            <m:e>
                              <m:r>
                                <a:rPr lang="en-US" sz="1800" b="0" i="1">
                                  <a:latin typeface="Cambria Math" charset="0"/>
                                </a:rPr>
                                <m:t>𝑦</m:t>
                              </m:r>
                            </m:e>
                            <m:sub>
                              <m:r>
                                <a:rPr lang="en-US" sz="1800" b="0" i="1">
                                  <a:latin typeface="Cambria Math" charset="0"/>
                                </a:rPr>
                                <m:t>𝑖</m:t>
                              </m:r>
                            </m:sub>
                          </m:sSub>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672718" cy="57400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508186"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508186" cy="320601"/>
              </a:xfrm>
              <a:prstGeom prst="rect">
                <a:avLst/>
              </a:prstGeom>
              <a:blipFill rotWithShape="0">
                <a:blip r:embed="rId6"/>
                <a:stretch>
                  <a:fillRect l="-1946" t="-5660" r="-1946" b="-22642"/>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079206"/>
          </a:xfrm>
          <a:prstGeom prst="rect">
            <a:avLst/>
          </a:prstGeom>
        </p:spPr>
      </p:pic>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14850"/>
          </a:xfrm>
          <a:prstGeom prst="rect">
            <a:avLst/>
          </a:prstGeom>
        </p:spPr>
      </p:pic>
    </p:spTree>
    <p:extLst>
      <p:ext uri="{BB962C8B-B14F-4D97-AF65-F5344CB8AC3E}">
        <p14:creationId xmlns:p14="http://schemas.microsoft.com/office/powerpoint/2010/main" val="54429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8100"/>
            <a:ext cx="9144000" cy="4221956"/>
          </a:xfrm>
          <a:prstGeom prst="rect">
            <a:avLst/>
          </a:prstGeom>
        </p:spPr>
      </p:pic>
    </p:spTree>
    <p:extLst>
      <p:ext uri="{BB962C8B-B14F-4D97-AF65-F5344CB8AC3E}">
        <p14:creationId xmlns:p14="http://schemas.microsoft.com/office/powerpoint/2010/main" val="1194775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TotalTime>358</TotalTime>
  <Words>1426</Words>
  <Application>Microsoft Macintosh PowerPoint</Application>
  <PresentationFormat>On-screen Show (4:3)</PresentationFormat>
  <Paragraphs>194</Paragraphs>
  <Slides>14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Arial Narrow</vt:lpstr>
      <vt:lpstr>Calibri</vt:lpstr>
      <vt:lpstr>Cambria Math</vt:lpstr>
      <vt:lpstr>CMBX12</vt:lpstr>
      <vt:lpstr>CMEX10</vt:lpstr>
      <vt:lpstr>CMMI8</vt:lpstr>
      <vt:lpstr>CMSY8</vt:lpstr>
      <vt:lpstr>Consolas</vt:lpstr>
      <vt:lpstr>Courier New</vt:lpstr>
      <vt:lpstr>DejaVu Sans</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PowerPoint Presentation</vt:lpstr>
      <vt:lpstr>Experimental Setup</vt:lpstr>
      <vt:lpstr>Part 1: Data preprocessing</vt:lpstr>
      <vt:lpstr>Part 1: Optimized Version, Normalization</vt:lpstr>
      <vt:lpstr>Part 1: Optimized Version, Distance</vt:lpstr>
      <vt:lpstr>PowerPoint Presentation</vt:lpstr>
      <vt:lpstr>Part 3: Training Loop</vt:lpstr>
      <vt:lpstr>Part 3: Training Loop</vt:lpstr>
      <vt:lpstr>Overall</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1154</cp:revision>
  <cp:lastPrinted>1999-09-20T15:19:18Z</cp:lastPrinted>
  <dcterms:created xsi:type="dcterms:W3CDTF">2009-01-12T00:38:48Z</dcterms:created>
  <dcterms:modified xsi:type="dcterms:W3CDTF">2017-05-28T18:14:13Z</dcterms:modified>
</cp:coreProperties>
</file>